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9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22240-5F33-4436-BBFE-101E57F4B0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9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04FF7-30E6-4C02-811E-EA5AD5E5F4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1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E4F4A-F56C-4836-A702-00D4064D9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8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FDA71A-9BD3-47E6-9193-7997E32A6D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8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AAB0E-65EA-49AE-8A6E-B0EAADCBF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6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489D7-7233-4A03-8C2E-3699870F02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9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EFDF9-57D8-43B8-A440-3A627F5765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A3D5A-A062-48B2-9E88-9FC697DA91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6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D7196-F892-4DA5-A793-EBD299A660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8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90329-DC11-4C9F-B336-5B8BBBA72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9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5B392-C2AF-4CE1-8DA2-78FC422B71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3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BC64B-9E30-4A09-BC96-053BA0E1DF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2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EAFCEC-C924-422B-9F56-A0DDADA1BF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r>
              <a:rPr lang="en-US"/>
              <a:t>Now let’s explore the sum of the 4 angles in any quadrilateral.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Do you notice any pattern?</a:t>
            </a:r>
          </a:p>
        </p:txBody>
      </p:sp>
      <p:graphicFrame>
        <p:nvGraphicFramePr>
          <p:cNvPr id="65539" name="Group 3"/>
          <p:cNvGraphicFramePr>
            <a:graphicFrameLocks noGrp="1"/>
          </p:cNvGraphicFramePr>
          <p:nvPr/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Polygon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Sum of all angles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triangle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quadrilateral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360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pentagon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540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685800" y="431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As the number of sides on the polygons increase by 1 side, the sum of the angles increases by 180</a:t>
            </a:r>
            <a:r>
              <a:rPr lang="en-US" sz="3600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.</a:t>
            </a:r>
          </a:p>
        </p:txBody>
      </p:sp>
      <p:graphicFrame>
        <p:nvGraphicFramePr>
          <p:cNvPr id="66563" name="Group 3"/>
          <p:cNvGraphicFramePr>
            <a:graphicFrameLocks noGrp="1"/>
          </p:cNvGraphicFramePr>
          <p:nvPr/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Polygon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Sum of all angles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triangle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quadrilateral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360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pentagon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540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80" name="AutoShape 20"/>
          <p:cNvSpPr>
            <a:spLocks noChangeArrowheads="1"/>
          </p:cNvSpPr>
          <p:nvPr/>
        </p:nvSpPr>
        <p:spPr bwMode="auto">
          <a:xfrm rot="5400000">
            <a:off x="6705600" y="3200400"/>
            <a:ext cx="976313" cy="976313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1" name="AutoShape 21"/>
          <p:cNvSpPr>
            <a:spLocks noChangeArrowheads="1"/>
          </p:cNvSpPr>
          <p:nvPr/>
        </p:nvSpPr>
        <p:spPr bwMode="auto">
          <a:xfrm rot="5400000">
            <a:off x="6705600" y="4495800"/>
            <a:ext cx="976313" cy="976313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7772400" y="33528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+ 180</a:t>
            </a:r>
            <a:r>
              <a:rPr lang="en-US" sz="36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7772400" y="46482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+ 180</a:t>
            </a:r>
            <a:r>
              <a:rPr lang="en-US" sz="36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n-US"/>
              <a:t>What is the sum of all angles in a convex hexagon?</a:t>
            </a:r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3505200" y="3200400"/>
            <a:ext cx="2581275" cy="2362200"/>
          </a:xfrm>
          <a:prstGeom prst="hexagon">
            <a:avLst>
              <a:gd name="adj" fmla="val 27319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0" name="Rectangle 22"/>
          <p:cNvSpPr>
            <a:spLocks noChangeArrowheads="1"/>
          </p:cNvSpPr>
          <p:nvPr/>
        </p:nvSpPr>
        <p:spPr bwMode="auto">
          <a:xfrm>
            <a:off x="685800" y="5638800"/>
            <a:ext cx="3886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628" name="Group 20"/>
          <p:cNvGraphicFramePr>
            <a:graphicFrameLocks noGrp="1"/>
          </p:cNvGraphicFramePr>
          <p:nvPr/>
        </p:nvGraphicFramePr>
        <p:xfrm>
          <a:off x="685800" y="1524000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Polygon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Sum of all angles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triangle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quadrilateral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360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pentagon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540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685800" y="5638800"/>
            <a:ext cx="388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hexagon</a:t>
            </a:r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4572000" y="5638800"/>
            <a:ext cx="3886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85800" y="5638800"/>
            <a:ext cx="3886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9635" name="Group 3"/>
          <p:cNvGraphicFramePr>
            <a:graphicFrameLocks noGrp="1"/>
          </p:cNvGraphicFramePr>
          <p:nvPr/>
        </p:nvGraphicFramePr>
        <p:xfrm>
          <a:off x="685800" y="1524000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Polygon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Sum of all angles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triangle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quadrilateral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360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pentagon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540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685800" y="5638800"/>
            <a:ext cx="388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hexagon</a:t>
            </a:r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4572000" y="5638800"/>
            <a:ext cx="3886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4572000" y="5638800"/>
            <a:ext cx="388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720</a:t>
            </a:r>
            <a:r>
              <a:rPr lang="en-US" sz="3600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convex quadrilateral can be split into 2 triangles.</a:t>
            </a: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2514600" y="2514600"/>
            <a:ext cx="4262438" cy="1981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514600" y="2514600"/>
            <a:ext cx="3276600" cy="1981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Freeform 3"/>
          <p:cNvSpPr>
            <a:spLocks/>
          </p:cNvSpPr>
          <p:nvPr/>
        </p:nvSpPr>
        <p:spPr bwMode="auto">
          <a:xfrm>
            <a:off x="2590800" y="2590800"/>
            <a:ext cx="3276600" cy="1981200"/>
          </a:xfrm>
          <a:custGeom>
            <a:avLst/>
            <a:gdLst>
              <a:gd name="T0" fmla="*/ 0 w 2064"/>
              <a:gd name="T1" fmla="*/ 0 h 1248"/>
              <a:gd name="T2" fmla="*/ 672 w 2064"/>
              <a:gd name="T3" fmla="*/ 1248 h 1248"/>
              <a:gd name="T4" fmla="*/ 2064 w 2064"/>
              <a:gd name="T5" fmla="*/ 1248 h 1248"/>
              <a:gd name="T6" fmla="*/ 0 w 2064"/>
              <a:gd name="T7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248">
                <a:moveTo>
                  <a:pt x="0" y="0"/>
                </a:moveTo>
                <a:lnTo>
                  <a:pt x="672" y="1248"/>
                </a:lnTo>
                <a:lnTo>
                  <a:pt x="2064" y="12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8" name="Freeform 4"/>
          <p:cNvSpPr>
            <a:spLocks/>
          </p:cNvSpPr>
          <p:nvPr/>
        </p:nvSpPr>
        <p:spPr bwMode="auto">
          <a:xfrm>
            <a:off x="2971800" y="2438400"/>
            <a:ext cx="4191000" cy="1981200"/>
          </a:xfrm>
          <a:custGeom>
            <a:avLst/>
            <a:gdLst>
              <a:gd name="T0" fmla="*/ 0 w 2640"/>
              <a:gd name="T1" fmla="*/ 0 h 1248"/>
              <a:gd name="T2" fmla="*/ 2640 w 2640"/>
              <a:gd name="T3" fmla="*/ 0 h 1248"/>
              <a:gd name="T4" fmla="*/ 1968 w 2640"/>
              <a:gd name="T5" fmla="*/ 1248 h 1248"/>
              <a:gd name="T6" fmla="*/ 0 w 2640"/>
              <a:gd name="T7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0" h="1248">
                <a:moveTo>
                  <a:pt x="0" y="0"/>
                </a:moveTo>
                <a:lnTo>
                  <a:pt x="2640" y="0"/>
                </a:lnTo>
                <a:lnTo>
                  <a:pt x="1968" y="12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each triangle consists of 180</a:t>
            </a:r>
            <a:r>
              <a:rPr lang="en-US">
                <a:cs typeface="Times New Roman" charset="0"/>
                <a:sym typeface="Symbol" pitchFamily="18" charset="2"/>
              </a:rPr>
              <a:t>, then 2 triangles would total 360.</a:t>
            </a:r>
          </a:p>
        </p:txBody>
      </p:sp>
      <p:sp>
        <p:nvSpPr>
          <p:cNvPr id="58371" name="Freeform 3"/>
          <p:cNvSpPr>
            <a:spLocks/>
          </p:cNvSpPr>
          <p:nvPr/>
        </p:nvSpPr>
        <p:spPr bwMode="auto">
          <a:xfrm>
            <a:off x="1371600" y="2971800"/>
            <a:ext cx="3276600" cy="1981200"/>
          </a:xfrm>
          <a:custGeom>
            <a:avLst/>
            <a:gdLst>
              <a:gd name="T0" fmla="*/ 0 w 2064"/>
              <a:gd name="T1" fmla="*/ 0 h 1248"/>
              <a:gd name="T2" fmla="*/ 672 w 2064"/>
              <a:gd name="T3" fmla="*/ 1248 h 1248"/>
              <a:gd name="T4" fmla="*/ 2064 w 2064"/>
              <a:gd name="T5" fmla="*/ 1248 h 1248"/>
              <a:gd name="T6" fmla="*/ 0 w 2064"/>
              <a:gd name="T7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248">
                <a:moveTo>
                  <a:pt x="0" y="0"/>
                </a:moveTo>
                <a:lnTo>
                  <a:pt x="672" y="1248"/>
                </a:lnTo>
                <a:lnTo>
                  <a:pt x="2064" y="12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2" name="Freeform 4"/>
          <p:cNvSpPr>
            <a:spLocks/>
          </p:cNvSpPr>
          <p:nvPr/>
        </p:nvSpPr>
        <p:spPr bwMode="auto">
          <a:xfrm>
            <a:off x="4038600" y="3124200"/>
            <a:ext cx="4191000" cy="1981200"/>
          </a:xfrm>
          <a:custGeom>
            <a:avLst/>
            <a:gdLst>
              <a:gd name="T0" fmla="*/ 0 w 2640"/>
              <a:gd name="T1" fmla="*/ 0 h 1248"/>
              <a:gd name="T2" fmla="*/ 2640 w 2640"/>
              <a:gd name="T3" fmla="*/ 0 h 1248"/>
              <a:gd name="T4" fmla="*/ 1968 w 2640"/>
              <a:gd name="T5" fmla="*/ 1248 h 1248"/>
              <a:gd name="T6" fmla="*/ 0 w 2640"/>
              <a:gd name="T7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0" h="1248">
                <a:moveTo>
                  <a:pt x="0" y="0"/>
                </a:moveTo>
                <a:lnTo>
                  <a:pt x="2640" y="0"/>
                </a:lnTo>
                <a:lnTo>
                  <a:pt x="1968" y="12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715000" y="3276600"/>
            <a:ext cx="152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180</a:t>
            </a:r>
            <a:r>
              <a:rPr lang="en-US" sz="32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286000" y="4038600"/>
            <a:ext cx="10668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180</a:t>
            </a:r>
            <a:r>
              <a:rPr lang="en-US" sz="32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can easily be seen in the square.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105400" y="2286000"/>
            <a:ext cx="2895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5257800" y="2438400"/>
            <a:ext cx="91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90</a:t>
            </a:r>
            <a:r>
              <a:rPr lang="en-US" sz="44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257800" y="4191000"/>
            <a:ext cx="99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90</a:t>
            </a:r>
            <a:r>
              <a:rPr lang="en-US" sz="44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7086600" y="2438400"/>
            <a:ext cx="83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90</a:t>
            </a:r>
            <a:r>
              <a:rPr lang="en-US" sz="44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7162800" y="41910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90</a:t>
            </a:r>
            <a:r>
              <a:rPr lang="en-US" sz="44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33400" y="2362200"/>
            <a:ext cx="434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90</a:t>
            </a:r>
            <a:r>
              <a:rPr lang="en-US" sz="44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  <a:r>
              <a:rPr lang="en-US" b="1"/>
              <a:t> + 90</a:t>
            </a:r>
            <a:r>
              <a:rPr lang="en-US" sz="44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  <a:r>
              <a:rPr lang="en-US" b="1"/>
              <a:t> + 90</a:t>
            </a:r>
            <a:r>
              <a:rPr lang="en-US" sz="44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  <a:r>
              <a:rPr lang="en-US" b="1"/>
              <a:t> + 90 = 360</a:t>
            </a:r>
            <a:r>
              <a:rPr lang="en-US" sz="44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convex pentagon can be split into 3 triangles.</a:t>
            </a:r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2743200" y="2133600"/>
            <a:ext cx="4238625" cy="36576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2743200" y="3505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2743200" y="3505200"/>
            <a:ext cx="342900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419600" y="2667000"/>
            <a:ext cx="9906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solidFill>
                <a:schemeClr val="tx2"/>
              </a:solidFill>
              <a:cs typeface="Times New Roman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0" name="Freeform 10"/>
          <p:cNvSpPr>
            <a:spLocks/>
          </p:cNvSpPr>
          <p:nvPr/>
        </p:nvSpPr>
        <p:spPr bwMode="auto">
          <a:xfrm>
            <a:off x="2971800" y="1752600"/>
            <a:ext cx="4191000" cy="1371600"/>
          </a:xfrm>
          <a:custGeom>
            <a:avLst/>
            <a:gdLst>
              <a:gd name="T0" fmla="*/ 0 w 2640"/>
              <a:gd name="T1" fmla="*/ 864 h 864"/>
              <a:gd name="T2" fmla="*/ 2640 w 2640"/>
              <a:gd name="T3" fmla="*/ 864 h 864"/>
              <a:gd name="T4" fmla="*/ 1296 w 2640"/>
              <a:gd name="T5" fmla="*/ 0 h 864"/>
              <a:gd name="T6" fmla="*/ 0 w 2640"/>
              <a:gd name="T7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0" h="864">
                <a:moveTo>
                  <a:pt x="0" y="864"/>
                </a:moveTo>
                <a:lnTo>
                  <a:pt x="2640" y="864"/>
                </a:lnTo>
                <a:lnTo>
                  <a:pt x="1296" y="0"/>
                </a:lnTo>
                <a:lnTo>
                  <a:pt x="0" y="8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Each triangle consists of 180</a:t>
            </a:r>
            <a:r>
              <a:rPr lang="en-US">
                <a:cs typeface="Times New Roman" charset="0"/>
                <a:sym typeface="Symbol" pitchFamily="18" charset="2"/>
              </a:rPr>
              <a:t>.</a:t>
            </a:r>
          </a:p>
        </p:txBody>
      </p:sp>
      <p:sp>
        <p:nvSpPr>
          <p:cNvPr id="61444" name="Freeform 4"/>
          <p:cNvSpPr>
            <a:spLocks/>
          </p:cNvSpPr>
          <p:nvPr/>
        </p:nvSpPr>
        <p:spPr bwMode="auto">
          <a:xfrm>
            <a:off x="2743200" y="3505200"/>
            <a:ext cx="4191000" cy="2286000"/>
          </a:xfrm>
          <a:custGeom>
            <a:avLst/>
            <a:gdLst>
              <a:gd name="T0" fmla="*/ 0 w 2640"/>
              <a:gd name="T1" fmla="*/ 0 h 1440"/>
              <a:gd name="T2" fmla="*/ 2640 w 2640"/>
              <a:gd name="T3" fmla="*/ 0 h 1440"/>
              <a:gd name="T4" fmla="*/ 2160 w 2640"/>
              <a:gd name="T5" fmla="*/ 1440 h 1440"/>
              <a:gd name="T6" fmla="*/ 0 w 2640"/>
              <a:gd name="T7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0" h="1440">
                <a:moveTo>
                  <a:pt x="0" y="0"/>
                </a:moveTo>
                <a:lnTo>
                  <a:pt x="2640" y="0"/>
                </a:lnTo>
                <a:lnTo>
                  <a:pt x="2160" y="14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Freeform 5"/>
          <p:cNvSpPr>
            <a:spLocks/>
          </p:cNvSpPr>
          <p:nvPr/>
        </p:nvSpPr>
        <p:spPr bwMode="auto">
          <a:xfrm>
            <a:off x="2514600" y="3733800"/>
            <a:ext cx="3429000" cy="2286000"/>
          </a:xfrm>
          <a:custGeom>
            <a:avLst/>
            <a:gdLst>
              <a:gd name="T0" fmla="*/ 0 w 2160"/>
              <a:gd name="T1" fmla="*/ 0 h 1440"/>
              <a:gd name="T2" fmla="*/ 528 w 2160"/>
              <a:gd name="T3" fmla="*/ 1440 h 1440"/>
              <a:gd name="T4" fmla="*/ 2160 w 2160"/>
              <a:gd name="T5" fmla="*/ 1440 h 1440"/>
              <a:gd name="T6" fmla="*/ 0 w 2160"/>
              <a:gd name="T7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" h="1440">
                <a:moveTo>
                  <a:pt x="0" y="0"/>
                </a:moveTo>
                <a:lnTo>
                  <a:pt x="528" y="1440"/>
                </a:lnTo>
                <a:lnTo>
                  <a:pt x="2160" y="14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4495800" y="24384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180</a:t>
            </a:r>
            <a:r>
              <a:rPr lang="en-US" sz="32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4724400" y="37338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180</a:t>
            </a:r>
            <a:r>
              <a:rPr lang="en-US" sz="32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3352800" y="48768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180</a:t>
            </a:r>
            <a:r>
              <a:rPr lang="en-US" sz="32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Freeform 9"/>
          <p:cNvSpPr>
            <a:spLocks/>
          </p:cNvSpPr>
          <p:nvPr/>
        </p:nvSpPr>
        <p:spPr bwMode="auto">
          <a:xfrm>
            <a:off x="2971800" y="1752600"/>
            <a:ext cx="4191000" cy="1371600"/>
          </a:xfrm>
          <a:custGeom>
            <a:avLst/>
            <a:gdLst>
              <a:gd name="T0" fmla="*/ 0 w 2640"/>
              <a:gd name="T1" fmla="*/ 864 h 864"/>
              <a:gd name="T2" fmla="*/ 2640 w 2640"/>
              <a:gd name="T3" fmla="*/ 864 h 864"/>
              <a:gd name="T4" fmla="*/ 1296 w 2640"/>
              <a:gd name="T5" fmla="*/ 0 h 864"/>
              <a:gd name="T6" fmla="*/ 0 w 2640"/>
              <a:gd name="T7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0" h="864">
                <a:moveTo>
                  <a:pt x="0" y="864"/>
                </a:moveTo>
                <a:lnTo>
                  <a:pt x="2640" y="864"/>
                </a:lnTo>
                <a:lnTo>
                  <a:pt x="1296" y="0"/>
                </a:lnTo>
                <a:lnTo>
                  <a:pt x="0" y="8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180</a:t>
            </a:r>
            <a:r>
              <a:rPr lang="en-US" sz="4400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 + </a:t>
            </a:r>
            <a:r>
              <a:rPr lang="en-US" sz="4400">
                <a:solidFill>
                  <a:schemeClr val="tx2"/>
                </a:solidFill>
              </a:rPr>
              <a:t>180</a:t>
            </a:r>
            <a:r>
              <a:rPr lang="en-US" sz="4400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 + </a:t>
            </a:r>
            <a:r>
              <a:rPr lang="en-US" sz="4400">
                <a:solidFill>
                  <a:schemeClr val="tx2"/>
                </a:solidFill>
              </a:rPr>
              <a:t>180</a:t>
            </a:r>
            <a:r>
              <a:rPr lang="en-US" sz="4400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 = 540</a:t>
            </a:r>
          </a:p>
        </p:txBody>
      </p:sp>
      <p:sp>
        <p:nvSpPr>
          <p:cNvPr id="62468" name="Freeform 4"/>
          <p:cNvSpPr>
            <a:spLocks/>
          </p:cNvSpPr>
          <p:nvPr/>
        </p:nvSpPr>
        <p:spPr bwMode="auto">
          <a:xfrm>
            <a:off x="2743200" y="3505200"/>
            <a:ext cx="4191000" cy="2286000"/>
          </a:xfrm>
          <a:custGeom>
            <a:avLst/>
            <a:gdLst>
              <a:gd name="T0" fmla="*/ 0 w 2640"/>
              <a:gd name="T1" fmla="*/ 0 h 1440"/>
              <a:gd name="T2" fmla="*/ 2640 w 2640"/>
              <a:gd name="T3" fmla="*/ 0 h 1440"/>
              <a:gd name="T4" fmla="*/ 2160 w 2640"/>
              <a:gd name="T5" fmla="*/ 1440 h 1440"/>
              <a:gd name="T6" fmla="*/ 0 w 2640"/>
              <a:gd name="T7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0" h="1440">
                <a:moveTo>
                  <a:pt x="0" y="0"/>
                </a:moveTo>
                <a:lnTo>
                  <a:pt x="2640" y="0"/>
                </a:lnTo>
                <a:lnTo>
                  <a:pt x="2160" y="14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9" name="Freeform 5"/>
          <p:cNvSpPr>
            <a:spLocks/>
          </p:cNvSpPr>
          <p:nvPr/>
        </p:nvSpPr>
        <p:spPr bwMode="auto">
          <a:xfrm>
            <a:off x="2514600" y="3733800"/>
            <a:ext cx="3429000" cy="2286000"/>
          </a:xfrm>
          <a:custGeom>
            <a:avLst/>
            <a:gdLst>
              <a:gd name="T0" fmla="*/ 0 w 2160"/>
              <a:gd name="T1" fmla="*/ 0 h 1440"/>
              <a:gd name="T2" fmla="*/ 528 w 2160"/>
              <a:gd name="T3" fmla="*/ 1440 h 1440"/>
              <a:gd name="T4" fmla="*/ 2160 w 2160"/>
              <a:gd name="T5" fmla="*/ 1440 h 1440"/>
              <a:gd name="T6" fmla="*/ 0 w 2160"/>
              <a:gd name="T7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" h="1440">
                <a:moveTo>
                  <a:pt x="0" y="0"/>
                </a:moveTo>
                <a:lnTo>
                  <a:pt x="528" y="1440"/>
                </a:lnTo>
                <a:lnTo>
                  <a:pt x="2160" y="14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4495800" y="24384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180</a:t>
            </a:r>
            <a:r>
              <a:rPr lang="en-US" sz="32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4724400" y="37338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180</a:t>
            </a:r>
            <a:r>
              <a:rPr lang="en-US" sz="32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3352800" y="48768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180</a:t>
            </a:r>
            <a:r>
              <a:rPr lang="en-US" sz="3200" b="1">
                <a:solidFill>
                  <a:schemeClr val="tx2"/>
                </a:solidFill>
                <a:cs typeface="Times New Roman" charset="0"/>
                <a:sym typeface="Symbol" pitchFamily="18" charset="2"/>
              </a:rPr>
              <a:t>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Now let’s chart our findings.</a:t>
            </a:r>
          </a:p>
        </p:txBody>
      </p:sp>
      <p:graphicFrame>
        <p:nvGraphicFramePr>
          <p:cNvPr id="64532" name="Group 20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Polygon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Sum of all angles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triangle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quadrilateral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360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pentagon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540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cs typeface="Times New Roman" charset="0"/>
                          <a:sym typeface="Symbol" pitchFamily="18" charset="2"/>
                        </a:rPr>
                        <a:t>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241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Now let’s explore the sum of the 4 angles in any quadrilateral.</vt:lpstr>
      <vt:lpstr>Any convex quadrilateral can be split into 2 triangles.</vt:lpstr>
      <vt:lpstr>PowerPoint Presentation</vt:lpstr>
      <vt:lpstr>If each triangle consists of 180, then 2 triangles would total 360.</vt:lpstr>
      <vt:lpstr>This can easily be seen in the square.</vt:lpstr>
      <vt:lpstr>Any convex pentagon can be split into 3 triangles.</vt:lpstr>
      <vt:lpstr>Each triangle consists of 180.</vt:lpstr>
      <vt:lpstr>PowerPoint Presentation</vt:lpstr>
      <vt:lpstr>Now let’s chart our findings.</vt:lpstr>
      <vt:lpstr>PowerPoint Presentation</vt:lpstr>
      <vt:lpstr>PowerPoint Presentation</vt:lpstr>
      <vt:lpstr>What is the sum of all angles in a convex hexagon?</vt:lpstr>
      <vt:lpstr>PowerPoint Presentation</vt:lpstr>
      <vt:lpstr>PowerPoint Presentation</vt:lpstr>
    </vt:vector>
  </TitlesOfParts>
  <Company>mcsd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POLYGONS</dc:title>
  <dc:creator>Student</dc:creator>
  <cp:lastModifiedBy>Kara Farrell</cp:lastModifiedBy>
  <cp:revision>21</cp:revision>
  <dcterms:created xsi:type="dcterms:W3CDTF">2001-01-15T21:48:19Z</dcterms:created>
  <dcterms:modified xsi:type="dcterms:W3CDTF">2011-11-07T15:41:46Z</dcterms:modified>
</cp:coreProperties>
</file>